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9"/>
  </p:notesMasterIdLst>
  <p:sldIdLst>
    <p:sldId id="256" r:id="rId2"/>
    <p:sldId id="258" r:id="rId3"/>
    <p:sldId id="259" r:id="rId4"/>
    <p:sldId id="261" r:id="rId5"/>
    <p:sldId id="309" r:id="rId6"/>
    <p:sldId id="305" r:id="rId7"/>
    <p:sldId id="306" r:id="rId8"/>
    <p:sldId id="307" r:id="rId9"/>
    <p:sldId id="262" r:id="rId10"/>
    <p:sldId id="263" r:id="rId11"/>
    <p:sldId id="356" r:id="rId12"/>
    <p:sldId id="319" r:id="rId13"/>
    <p:sldId id="355" r:id="rId14"/>
    <p:sldId id="320" r:id="rId15"/>
    <p:sldId id="321" r:id="rId16"/>
    <p:sldId id="357" r:id="rId17"/>
    <p:sldId id="314" r:id="rId18"/>
    <p:sldId id="322" r:id="rId19"/>
    <p:sldId id="323" r:id="rId20"/>
    <p:sldId id="324" r:id="rId21"/>
    <p:sldId id="317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6" r:id="rId31"/>
    <p:sldId id="337" r:id="rId32"/>
    <p:sldId id="339" r:id="rId33"/>
    <p:sldId id="338" r:id="rId34"/>
    <p:sldId id="340" r:id="rId35"/>
    <p:sldId id="341" r:id="rId36"/>
    <p:sldId id="342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353" r:id="rId46"/>
    <p:sldId id="354" r:id="rId47"/>
    <p:sldId id="283" r:id="rId48"/>
  </p:sldIdLst>
  <p:sldSz cx="9144000" cy="5143500" type="screen16x9"/>
  <p:notesSz cx="6858000" cy="9144000"/>
  <p:embeddedFontLst>
    <p:embeddedFont>
      <p:font typeface="Catamaran" panose="020B0604020202020204" charset="0"/>
      <p:regular r:id="rId50"/>
      <p:bold r:id="rId51"/>
    </p:embeddedFont>
    <p:embeddedFont>
      <p:font typeface="Catamaran Medium" panose="020B0604020202020204" charset="0"/>
      <p:regular r:id="rId52"/>
      <p:bold r:id="rId53"/>
    </p:embeddedFont>
    <p:embeddedFont>
      <p:font typeface="Catamaran SemiBold" panose="020B0604020202020204" charset="0"/>
      <p:regular r:id="rId54"/>
      <p:bold r:id="rId55"/>
    </p:embeddedFont>
    <p:embeddedFont>
      <p:font typeface="Raleway Medium" pitchFamily="2" charset="0"/>
      <p:regular r:id="rId56"/>
      <p:bold r:id="rId57"/>
      <p:italic r:id="rId58"/>
      <p:boldItalic r:id="rId59"/>
    </p:embeddedFont>
    <p:embeddedFont>
      <p:font typeface="Russo One" panose="020B0604020202020204" charset="0"/>
      <p:regular r:id="rId60"/>
    </p:embeddedFont>
    <p:embeddedFont>
      <p:font typeface="Unna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4E2F92-18FA-4940-997B-B2B1B10DE7E1}">
  <a:tblStyle styleId="{694E2F92-18FA-4940-997B-B2B1B10DE7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11434886b7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11434886b7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1432e389c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11432e389c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6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684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g1195880115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2" name="Google Shape;3572;g1195880115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8d0ada648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8d0ada648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279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18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8d0ada64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8d0ada64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5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18d0ada648_2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18d0ada648_2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11432e389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11432e389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60" name="Google Shape;1360;p34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1" name="Google Shape;1361;p34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3" name="Google Shape;1363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0" flipH="1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4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1365" name="Google Shape;1365;p3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366" name="Google Shape;1366;p3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367" name="Google Shape;1367;p3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3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410" name="Google Shape;1410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3" name="Google Shape;1413;p3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713225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3" hasCustomPrompt="1"/>
          </p:nvPr>
        </p:nvSpPr>
        <p:spPr>
          <a:xfrm>
            <a:off x="770690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4"/>
          </p:nvPr>
        </p:nvSpPr>
        <p:spPr>
          <a:xfrm>
            <a:off x="713225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6" hasCustomPrompt="1"/>
          </p:nvPr>
        </p:nvSpPr>
        <p:spPr>
          <a:xfrm>
            <a:off x="770700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7"/>
          </p:nvPr>
        </p:nvSpPr>
        <p:spPr>
          <a:xfrm>
            <a:off x="6031375" y="19311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8"/>
          </p:nvPr>
        </p:nvSpPr>
        <p:spPr>
          <a:xfrm>
            <a:off x="6031375" y="233958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9" hasCustomPrompt="1"/>
          </p:nvPr>
        </p:nvSpPr>
        <p:spPr>
          <a:xfrm>
            <a:off x="6081665" y="1355628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3"/>
          </p:nvPr>
        </p:nvSpPr>
        <p:spPr>
          <a:xfrm>
            <a:off x="6031375" y="3663575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14"/>
          </p:nvPr>
        </p:nvSpPr>
        <p:spPr>
          <a:xfrm>
            <a:off x="6031375" y="407203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5" hasCustomPrompt="1"/>
          </p:nvPr>
        </p:nvSpPr>
        <p:spPr>
          <a:xfrm>
            <a:off x="6081675" y="3098700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subTitle" idx="16"/>
          </p:nvPr>
        </p:nvSpPr>
        <p:spPr>
          <a:xfrm>
            <a:off x="3372300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7"/>
          </p:nvPr>
        </p:nvSpPr>
        <p:spPr>
          <a:xfrm>
            <a:off x="33723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18" hasCustomPrompt="1"/>
          </p:nvPr>
        </p:nvSpPr>
        <p:spPr>
          <a:xfrm>
            <a:off x="3426177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9"/>
          </p:nvPr>
        </p:nvSpPr>
        <p:spPr>
          <a:xfrm>
            <a:off x="3372300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20"/>
          </p:nvPr>
        </p:nvSpPr>
        <p:spPr>
          <a:xfrm>
            <a:off x="33723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21" hasCustomPrompt="1"/>
          </p:nvPr>
        </p:nvSpPr>
        <p:spPr>
          <a:xfrm>
            <a:off x="3426175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1" name="Google Shape;391;p13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392" name="Google Shape;392;p1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13"/>
          <p:cNvGrpSpPr/>
          <p:nvPr/>
        </p:nvGrpSpPr>
        <p:grpSpPr>
          <a:xfrm rot="5400000">
            <a:off x="6637372" y="-333519"/>
            <a:ext cx="3016501" cy="2314765"/>
            <a:chOff x="6661153" y="-78200"/>
            <a:chExt cx="3016501" cy="2314764"/>
          </a:xfrm>
        </p:grpSpPr>
        <p:sp>
          <p:nvSpPr>
            <p:cNvPr id="397" name="Google Shape;397;p1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>
            <a:spLocks noGrp="1"/>
          </p:cNvSpPr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1"/>
          <p:cNvSpPr txBox="1">
            <a:spLocks noGrp="1"/>
          </p:cNvSpPr>
          <p:nvPr>
            <p:ph type="subTitle" idx="1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1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699" name="Google Shape;699;p2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44" name="Google Shape;744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7" name="Google Shape;747;p21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0"/>
          <p:cNvSpPr txBox="1">
            <a:spLocks noGrp="1"/>
          </p:cNvSpPr>
          <p:nvPr>
            <p:ph type="subTitle" idx="1"/>
          </p:nvPr>
        </p:nvSpPr>
        <p:spPr>
          <a:xfrm>
            <a:off x="9966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2" name="Google Shape;1182;p30"/>
          <p:cNvSpPr txBox="1">
            <a:spLocks noGrp="1"/>
          </p:cNvSpPr>
          <p:nvPr>
            <p:ph type="subTitle" idx="2"/>
          </p:nvPr>
        </p:nvSpPr>
        <p:spPr>
          <a:xfrm>
            <a:off x="994025" y="3247250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30"/>
          <p:cNvSpPr txBox="1">
            <a:spLocks noGrp="1"/>
          </p:cNvSpPr>
          <p:nvPr>
            <p:ph type="subTitle" idx="3"/>
          </p:nvPr>
        </p:nvSpPr>
        <p:spPr>
          <a:xfrm>
            <a:off x="6008588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4" name="Google Shape;1184;p30"/>
          <p:cNvSpPr txBox="1">
            <a:spLocks noGrp="1"/>
          </p:cNvSpPr>
          <p:nvPr>
            <p:ph type="subTitle" idx="4"/>
          </p:nvPr>
        </p:nvSpPr>
        <p:spPr>
          <a:xfrm>
            <a:off x="6005925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3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30"/>
          <p:cNvSpPr txBox="1">
            <a:spLocks noGrp="1"/>
          </p:cNvSpPr>
          <p:nvPr>
            <p:ph type="subTitle" idx="5"/>
          </p:nvPr>
        </p:nvSpPr>
        <p:spPr>
          <a:xfrm>
            <a:off x="3499975" y="2777425"/>
            <a:ext cx="21387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87" name="Google Shape;1187;p30"/>
          <p:cNvSpPr txBox="1">
            <a:spLocks noGrp="1"/>
          </p:cNvSpPr>
          <p:nvPr>
            <p:ph type="subTitle" idx="6"/>
          </p:nvPr>
        </p:nvSpPr>
        <p:spPr>
          <a:xfrm>
            <a:off x="3497313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8" name="Google Shape;1188;p3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221175" y="-531313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30"/>
          <p:cNvGrpSpPr/>
          <p:nvPr/>
        </p:nvGrpSpPr>
        <p:grpSpPr>
          <a:xfrm>
            <a:off x="6661153" y="-78200"/>
            <a:ext cx="3288090" cy="2314764"/>
            <a:chOff x="6661153" y="-78200"/>
            <a:chExt cx="3288090" cy="2314764"/>
          </a:xfrm>
        </p:grpSpPr>
        <p:grpSp>
          <p:nvGrpSpPr>
            <p:cNvPr id="1190" name="Google Shape;1190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191" name="Google Shape;1191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4" name="Google Shape;1194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 rot="-5400000" flipH="1">
            <a:off x="-930822" y="3699100"/>
            <a:ext cx="3288090" cy="2314765"/>
            <a:chOff x="6661153" y="-78200"/>
            <a:chExt cx="3288090" cy="2314764"/>
          </a:xfrm>
        </p:grpSpPr>
        <p:grpSp>
          <p:nvGrpSpPr>
            <p:cNvPr id="1215" name="Google Shape;1215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9" name="Google Shape;1219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3" r:id="rId7"/>
    <p:sldLayoutId id="2147483667" r:id="rId8"/>
    <p:sldLayoutId id="2147483676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T%C3%A0i_ch%C3%ADnh_phi_t%E1%BA%ADp_trung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40"/>
          <p:cNvSpPr/>
          <p:nvPr/>
        </p:nvSpPr>
        <p:spPr>
          <a:xfrm>
            <a:off x="498764" y="3332019"/>
            <a:ext cx="4197927" cy="5888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40"/>
          <p:cNvSpPr txBox="1">
            <a:spLocks noGrp="1"/>
          </p:cNvSpPr>
          <p:nvPr>
            <p:ph type="subTitle" idx="1"/>
          </p:nvPr>
        </p:nvSpPr>
        <p:spPr>
          <a:xfrm>
            <a:off x="747429" y="3419876"/>
            <a:ext cx="3700595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Lê Phú Long – KHMT17 - 18150024</a:t>
            </a:r>
            <a:endParaRPr sz="1800" b="1" dirty="0"/>
          </a:p>
        </p:txBody>
      </p:sp>
      <p:sp>
        <p:nvSpPr>
          <p:cNvPr id="1478" name="Google Shape;1478;p40"/>
          <p:cNvSpPr txBox="1">
            <a:spLocks noGrp="1"/>
          </p:cNvSpPr>
          <p:nvPr>
            <p:ph type="ctrTitle"/>
          </p:nvPr>
        </p:nvSpPr>
        <p:spPr>
          <a:xfrm>
            <a:off x="-400906" y="503492"/>
            <a:ext cx="5914506" cy="24875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Nghiên cứu, xây dựng </a:t>
            </a:r>
            <a:b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hệ thống launchpad </a:t>
            </a:r>
            <a:b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trên nền tảng </a:t>
            </a:r>
            <a:b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</a:br>
            <a:r>
              <a:rPr lang="en" sz="3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Ethereum</a:t>
            </a:r>
            <a:endParaRPr sz="3800" b="1" dirty="0">
              <a:solidFill>
                <a:srgbClr val="4581E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usso One"/>
            </a:endParaRPr>
          </a:p>
        </p:txBody>
      </p:sp>
      <p:pic>
        <p:nvPicPr>
          <p:cNvPr id="1479" name="Google Shape;1479;p4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0" name="Google Shape;1480;p40"/>
          <p:cNvCxnSpPr>
            <a:cxnSpLocks/>
          </p:cNvCxnSpPr>
          <p:nvPr/>
        </p:nvCxnSpPr>
        <p:spPr>
          <a:xfrm flipV="1">
            <a:off x="526473" y="3034938"/>
            <a:ext cx="4170218" cy="613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7"/>
          <p:cNvSpPr txBox="1">
            <a:spLocks noGrp="1"/>
          </p:cNvSpPr>
          <p:nvPr>
            <p:ph type="title"/>
          </p:nvPr>
        </p:nvSpPr>
        <p:spPr>
          <a:xfrm>
            <a:off x="618929" y="-7842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3" name="Google Shape;1593;p47"/>
          <p:cNvCxnSpPr>
            <a:cxnSpLocks/>
          </p:cNvCxnSpPr>
          <p:nvPr/>
        </p:nvCxnSpPr>
        <p:spPr>
          <a:xfrm>
            <a:off x="442913" y="563553"/>
            <a:ext cx="789351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4" name="Google Shape;15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3554">
            <a:off x="229704" y="3309981"/>
            <a:ext cx="967041" cy="16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9008D29E-06E7-CE1B-BD47-71376D9EE71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60029" y="451033"/>
            <a:ext cx="8265042" cy="2908738"/>
          </a:xfrm>
        </p:spPr>
        <p:txBody>
          <a:bodyPr/>
          <a:lstStyle/>
          <a:p>
            <a:pPr marL="425450" indent="-285750" algn="l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 indent="0" algn="l">
              <a:lnSpc>
                <a:spcPct val="150000"/>
              </a:lnSpc>
            </a:pPr>
            <a:r>
              <a:rPr lang="en-US" sz="1600" b="1" kern="150" dirty="0"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     </a:t>
            </a:r>
            <a:r>
              <a:rPr lang="en-US" sz="1600" b="1" kern="150" dirty="0">
                <a:effectLst/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phần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mềm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triển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khai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nằm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máy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chủ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duy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phân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phi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tập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viết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bằng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ngôn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ngữ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dưới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hỗ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trợ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Contract. </a:t>
            </a:r>
          </a:p>
          <a:p>
            <a:pPr marL="139700" indent="0" algn="l">
              <a:lnSpc>
                <a:spcPct val="150000"/>
              </a:lnSpc>
            </a:pPr>
            <a:r>
              <a:rPr lang="en-US" sz="1800" kern="150" dirty="0"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     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Tính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Dapp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phụ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thuộc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platform</a:t>
            </a:r>
          </a:p>
          <a:p>
            <a:pPr marL="139700" indent="0" algn="l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l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E0552-F37F-BD6F-711E-4B23EB5E8FFF}"/>
              </a:ext>
            </a:extLst>
          </p:cNvPr>
          <p:cNvSpPr txBox="1"/>
          <p:nvPr/>
        </p:nvSpPr>
        <p:spPr>
          <a:xfrm>
            <a:off x="1727542" y="2753524"/>
            <a:ext cx="7067384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5450" indent="-285750">
              <a:lnSpc>
                <a:spcPct val="150000"/>
              </a:lnSpc>
              <a:buClr>
                <a:schemeClr val="accent3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Đặc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điểm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Tính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phi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tập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trung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Phải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SmartContract</a:t>
            </a:r>
            <a:endParaRPr lang="en-US" sz="1800" kern="150" dirty="0">
              <a:solidFill>
                <a:schemeClr val="lt1"/>
              </a:solidFill>
              <a:latin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      -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Dapp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thường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có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chung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các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bước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phát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triển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 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	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Lên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ý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tưởng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xuất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bản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Whitepaper,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tạo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phân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</a:t>
            </a:r>
            <a:r>
              <a:rPr lang="en-US" sz="18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phối</a:t>
            </a:r>
            <a:r>
              <a:rPr lang="en-US" sz="1800" kern="150" dirty="0">
                <a:solidFill>
                  <a:schemeClr val="lt1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 token,...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8;p47">
            <a:extLst>
              <a:ext uri="{FF2B5EF4-FFF2-40B4-BE49-F238E27FC236}">
                <a16:creationId xmlns:a16="http://schemas.microsoft.com/office/drawing/2014/main" id="{852B9300-DA6F-BCCF-A806-60ADF2AC689E}"/>
              </a:ext>
            </a:extLst>
          </p:cNvPr>
          <p:cNvSpPr txBox="1">
            <a:spLocks/>
          </p:cNvSpPr>
          <p:nvPr/>
        </p:nvSpPr>
        <p:spPr>
          <a:xfrm>
            <a:off x="569126" y="-76163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7" name="Google Shape;1593;p47">
            <a:extLst>
              <a:ext uri="{FF2B5EF4-FFF2-40B4-BE49-F238E27FC236}">
                <a16:creationId xmlns:a16="http://schemas.microsoft.com/office/drawing/2014/main" id="{C735A8CA-99C6-0AEE-B044-6ABE2A5953A2}"/>
              </a:ext>
            </a:extLst>
          </p:cNvPr>
          <p:cNvCxnSpPr>
            <a:cxnSpLocks/>
          </p:cNvCxnSpPr>
          <p:nvPr/>
        </p:nvCxnSpPr>
        <p:spPr>
          <a:xfrm>
            <a:off x="442327" y="504257"/>
            <a:ext cx="82593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F50731-0535-2000-279B-8CD1A7DF9C4C}"/>
              </a:ext>
            </a:extLst>
          </p:cNvPr>
          <p:cNvSpPr txBox="1"/>
          <p:nvPr/>
        </p:nvSpPr>
        <p:spPr>
          <a:xfrm>
            <a:off x="111724" y="764381"/>
            <a:ext cx="7136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điện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tử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được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xây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một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phi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tập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dựa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nền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tảng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blockchain.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Sàn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DEX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dùng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dịch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mua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bán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hàng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ngay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trên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mạng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lưới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mà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cần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phải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kỳ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tổ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chức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trung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gian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nào</a:t>
            </a:r>
            <a:r>
              <a:rPr lang="en-US" sz="1600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.</a:t>
            </a:r>
            <a:endParaRPr lang="en-US" sz="1600" b="1" kern="1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endParaRPr lang="en-US" dirty="0"/>
          </a:p>
        </p:txBody>
      </p:sp>
      <p:pic>
        <p:nvPicPr>
          <p:cNvPr id="9" name="Picture 4" descr="DEX Là Gì? Xem Ngay Để Nắm Ưu Và Nhược Điểm Của DEX -">
            <a:extLst>
              <a:ext uri="{FF2B5EF4-FFF2-40B4-BE49-F238E27FC236}">
                <a16:creationId xmlns:a16="http://schemas.microsoft.com/office/drawing/2014/main" id="{F6E6D401-41E5-027C-0D56-5C918C33C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444" y="2496249"/>
            <a:ext cx="4202422" cy="239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89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37BC0EBF-9931-24BB-D22A-DEBFEC199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996" y="-6927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D586C70-6969-B6D2-46E4-DDB91EC749F9}"/>
              </a:ext>
            </a:extLst>
          </p:cNvPr>
          <p:cNvCxnSpPr>
            <a:cxnSpLocks/>
          </p:cNvCxnSpPr>
          <p:nvPr/>
        </p:nvCxnSpPr>
        <p:spPr>
          <a:xfrm>
            <a:off x="401782" y="568217"/>
            <a:ext cx="81802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7BF81A-1F22-BD88-11BB-78775FB1EDD2}"/>
              </a:ext>
            </a:extLst>
          </p:cNvPr>
          <p:cNvSpPr txBox="1"/>
          <p:nvPr/>
        </p:nvSpPr>
        <p:spPr>
          <a:xfrm>
            <a:off x="33986" y="331415"/>
            <a:ext cx="8708232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(P2P)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970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chìa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C013E-7195-E69D-29DD-62C62D5454B4}"/>
              </a:ext>
            </a:extLst>
          </p:cNvPr>
          <p:cNvSpPr txBox="1"/>
          <p:nvPr/>
        </p:nvSpPr>
        <p:spPr>
          <a:xfrm>
            <a:off x="4121077" y="2904611"/>
            <a:ext cx="47943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Nguyên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On-Chain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Off-Chain orderbooks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AMM (Automated Market Makers)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PMM (Proactive Market Maker)</a:t>
            </a:r>
          </a:p>
          <a:p>
            <a:pPr marL="139700" lvl="3" indent="4572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Hybrid Liquidity DEX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7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2B984747-27C6-7D13-B7E6-80FACE6D3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2145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DEX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05174CA-E819-5999-7F26-1E2C681AE61E}"/>
              </a:ext>
            </a:extLst>
          </p:cNvPr>
          <p:cNvCxnSpPr>
            <a:cxnSpLocks/>
          </p:cNvCxnSpPr>
          <p:nvPr/>
        </p:nvCxnSpPr>
        <p:spPr>
          <a:xfrm>
            <a:off x="374073" y="572700"/>
            <a:ext cx="82177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A8A50E-DF3A-641D-C2E4-D9A987F0306C}"/>
              </a:ext>
            </a:extLst>
          </p:cNvPr>
          <p:cNvSpPr txBox="1"/>
          <p:nvPr/>
        </p:nvSpPr>
        <p:spPr>
          <a:xfrm>
            <a:off x="242887" y="494646"/>
            <a:ext cx="870823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Giao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5BB3B-B964-E2DE-CAD2-FC45173BFDC1}"/>
              </a:ext>
            </a:extLst>
          </p:cNvPr>
          <p:cNvSpPr txBox="1"/>
          <p:nvPr/>
        </p:nvSpPr>
        <p:spPr>
          <a:xfrm>
            <a:off x="4178032" y="2939925"/>
            <a:ext cx="4773087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2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4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4129466-02C5-8A11-DFFB-A32BB06AB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468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FB2F0F6F-69CB-B3B6-DC08-1EEB9AD1376C}"/>
              </a:ext>
            </a:extLst>
          </p:cNvPr>
          <p:cNvCxnSpPr>
            <a:cxnSpLocks/>
          </p:cNvCxnSpPr>
          <p:nvPr/>
        </p:nvCxnSpPr>
        <p:spPr>
          <a:xfrm>
            <a:off x="512618" y="572700"/>
            <a:ext cx="76477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2984AD-679C-F3AB-017B-C1B31CB6E92F}"/>
              </a:ext>
            </a:extLst>
          </p:cNvPr>
          <p:cNvSpPr txBox="1"/>
          <p:nvPr/>
        </p:nvSpPr>
        <p:spPr>
          <a:xfrm>
            <a:off x="450476" y="660105"/>
            <a:ext cx="804806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30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139700">
              <a:buClr>
                <a:schemeClr val="dk1"/>
              </a:buClr>
              <a:buSzPts val="14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Clr>
                <a:schemeClr val="dk1"/>
              </a:buClr>
              <a:buSzPts val="1400"/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“Non-Custodial",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uỷ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 Finance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kern="1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/>
        </p:nvSpPr>
        <p:spPr>
          <a:xfrm>
            <a:off x="431238" y="-26872"/>
            <a:ext cx="88393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60188" y="545828"/>
            <a:ext cx="78506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1296261" y="1005204"/>
            <a:ext cx="598430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chất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39700" lvl="6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	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Decentralized.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	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Permissionless.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	       -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Transparent.</a:t>
            </a:r>
          </a:p>
          <a:p>
            <a:pPr marL="139700" lvl="7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ủy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Self-Custody.</a:t>
            </a:r>
            <a:endParaRPr lang="en-US" sz="1600" b="1" kern="1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71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A8A50E-DF3A-641D-C2E4-D9A987F0306C}"/>
              </a:ext>
            </a:extLst>
          </p:cNvPr>
          <p:cNvSpPr txBox="1"/>
          <p:nvPr/>
        </p:nvSpPr>
        <p:spPr>
          <a:xfrm>
            <a:off x="199604" y="711003"/>
            <a:ext cx="74047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DeFi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giúp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việc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nhập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thị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trường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tài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chính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trở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nên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dễ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dàng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hơn</a:t>
            </a:r>
            <a:endParaRPr lang="en-US" sz="1600" kern="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Không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cần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tổ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trung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gian</a:t>
            </a:r>
            <a:endParaRPr lang="en-US" sz="1600" kern="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kern="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DeFi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đẩy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giá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crypto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lên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cao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Liberation Serif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Liberation Serif"/>
              </a:rPr>
              <a:t>     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Tăng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toàn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hơn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dịch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vụ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tài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chính</a:t>
            </a:r>
            <a:endParaRPr lang="en-US" sz="1600" b="1" kern="15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5BB3B-B964-E2DE-CAD2-FC45173BFDC1}"/>
              </a:ext>
            </a:extLst>
          </p:cNvPr>
          <p:cNvSpPr txBox="1"/>
          <p:nvPr/>
        </p:nvSpPr>
        <p:spPr>
          <a:xfrm>
            <a:off x="3690348" y="2865439"/>
            <a:ext cx="5254048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Khả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năng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mở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rộng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lượng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phí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giao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dịch</a:t>
            </a:r>
            <a:r>
              <a:rPr lang="en-US" sz="1600" kern="1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hợp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pháp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chưa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công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nhận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</a:endParaRP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thanh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khoản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kém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: </a:t>
            </a: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Rủi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ro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về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vấn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đề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tập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trung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hoá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</a:rPr>
              <a:t>: </a:t>
            </a: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cuộc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hack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marL="425450" lvl="2" indent="-285750">
              <a:lnSpc>
                <a:spcPct val="150000"/>
              </a:lnSpc>
              <a:buClr>
                <a:schemeClr val="dk1"/>
              </a:buClr>
              <a:buSzPts val="1400"/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568;p47">
            <a:extLst>
              <a:ext uri="{FF2B5EF4-FFF2-40B4-BE49-F238E27FC236}">
                <a16:creationId xmlns:a16="http://schemas.microsoft.com/office/drawing/2014/main" id="{1D1FBA9B-294C-B55B-939C-F2B229C76373}"/>
              </a:ext>
            </a:extLst>
          </p:cNvPr>
          <p:cNvSpPr txBox="1">
            <a:spLocks noGrp="1"/>
          </p:cNvSpPr>
          <p:nvPr/>
        </p:nvSpPr>
        <p:spPr>
          <a:xfrm>
            <a:off x="861543" y="-60489"/>
            <a:ext cx="88393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sso One"/>
              <a:buNone/>
              <a:defRPr sz="24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Finance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Google Shape;1593;p47">
            <a:extLst>
              <a:ext uri="{FF2B5EF4-FFF2-40B4-BE49-F238E27FC236}">
                <a16:creationId xmlns:a16="http://schemas.microsoft.com/office/drawing/2014/main" id="{5D734201-B7CF-7D34-ACAB-C3DDBBE3B835}"/>
              </a:ext>
            </a:extLst>
          </p:cNvPr>
          <p:cNvCxnSpPr>
            <a:cxnSpLocks/>
          </p:cNvCxnSpPr>
          <p:nvPr/>
        </p:nvCxnSpPr>
        <p:spPr>
          <a:xfrm>
            <a:off x="590493" y="512211"/>
            <a:ext cx="78506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7059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68;p47">
            <a:extLst>
              <a:ext uri="{FF2B5EF4-FFF2-40B4-BE49-F238E27FC236}">
                <a16:creationId xmlns:a16="http://schemas.microsoft.com/office/drawing/2014/main" id="{0CEC86C2-A278-519A-23DF-79FD26F35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7691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Ethereum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93;p47">
            <a:extLst>
              <a:ext uri="{FF2B5EF4-FFF2-40B4-BE49-F238E27FC236}">
                <a16:creationId xmlns:a16="http://schemas.microsoft.com/office/drawing/2014/main" id="{B80C5DD1-738A-F331-D105-B4ED18023C0C}"/>
              </a:ext>
            </a:extLst>
          </p:cNvPr>
          <p:cNvCxnSpPr>
            <a:cxnSpLocks/>
          </p:cNvCxnSpPr>
          <p:nvPr/>
        </p:nvCxnSpPr>
        <p:spPr>
          <a:xfrm>
            <a:off x="1793081" y="572700"/>
            <a:ext cx="49934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4DEEFF-D866-3E0D-79F2-D6E7271A73F1}"/>
              </a:ext>
            </a:extLst>
          </p:cNvPr>
          <p:cNvSpPr txBox="1"/>
          <p:nvPr/>
        </p:nvSpPr>
        <p:spPr>
          <a:xfrm>
            <a:off x="3714749" y="880051"/>
            <a:ext cx="5036345" cy="554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(Blockchain)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(Smart Contract)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DApps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(DAOs).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3970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sz="1600" b="1" kern="15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 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28" name="Picture 4" descr="Ethereum (ETH) Has Finally Formed a New All-time High – Is a $10,000 Price  Level Next?">
            <a:extLst>
              <a:ext uri="{FF2B5EF4-FFF2-40B4-BE49-F238E27FC236}">
                <a16:creationId xmlns:a16="http://schemas.microsoft.com/office/drawing/2014/main" id="{40A8BB27-5986-4725-86A8-60BBEC13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1484531"/>
            <a:ext cx="3183179" cy="238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5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6714CC56-7AD9-C00F-6B46-7ECAFE6E14E3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256AACE9-4F4E-287F-2639-A4418FE73743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7FA511-AC36-31E6-B8D2-00B578768C64}"/>
              </a:ext>
            </a:extLst>
          </p:cNvPr>
          <p:cNvSpPr txBox="1"/>
          <p:nvPr/>
        </p:nvSpPr>
        <p:spPr>
          <a:xfrm>
            <a:off x="489672" y="646091"/>
            <a:ext cx="6624637" cy="287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(ở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Blockchain. 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mart Contract là gì? Tất tần tật thông tin về Smart Contract - ViMoney">
            <a:extLst>
              <a:ext uri="{FF2B5EF4-FFF2-40B4-BE49-F238E27FC236}">
                <a16:creationId xmlns:a16="http://schemas.microsoft.com/office/drawing/2014/main" id="{BD1CD688-E0E6-9C38-7865-EF2A4502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413" y="3356254"/>
            <a:ext cx="3378333" cy="16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0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Smart Contract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314324" y="857547"/>
            <a:ext cx="78009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4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Minh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Smart contract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tế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4110038" y="3168493"/>
            <a:ext cx="4833938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con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người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chưa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rõ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rang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hiện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9410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2"/>
          <p:cNvSpPr/>
          <p:nvPr/>
        </p:nvSpPr>
        <p:spPr>
          <a:xfrm>
            <a:off x="6791602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42"/>
          <p:cNvSpPr/>
          <p:nvPr/>
        </p:nvSpPr>
        <p:spPr>
          <a:xfrm>
            <a:off x="3772540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42"/>
          <p:cNvSpPr/>
          <p:nvPr/>
        </p:nvSpPr>
        <p:spPr>
          <a:xfrm>
            <a:off x="984889" y="2138523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2"/>
          <p:cNvSpPr txBox="1">
            <a:spLocks noGrp="1"/>
          </p:cNvSpPr>
          <p:nvPr>
            <p:ph type="title" idx="3"/>
          </p:nvPr>
        </p:nvSpPr>
        <p:spPr>
          <a:xfrm>
            <a:off x="1011415" y="222193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01</a:t>
            </a:r>
            <a:endParaRPr sz="2600" dirty="0"/>
          </a:p>
        </p:txBody>
      </p:sp>
      <p:sp>
        <p:nvSpPr>
          <p:cNvPr id="1505" name="Google Shape;1505;p42"/>
          <p:cNvSpPr txBox="1">
            <a:spLocks noGrp="1"/>
          </p:cNvSpPr>
          <p:nvPr>
            <p:ph type="title"/>
          </p:nvPr>
        </p:nvSpPr>
        <p:spPr>
          <a:xfrm>
            <a:off x="415352" y="322032"/>
            <a:ext cx="4156648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mục chính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6" name="Google Shape;1506;p42"/>
          <p:cNvSpPr txBox="1">
            <a:spLocks noGrp="1"/>
          </p:cNvSpPr>
          <p:nvPr>
            <p:ph type="subTitle" idx="1"/>
          </p:nvPr>
        </p:nvSpPr>
        <p:spPr>
          <a:xfrm>
            <a:off x="482389" y="2905926"/>
            <a:ext cx="2399400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1" name="Google Shape;1511;p42"/>
          <p:cNvSpPr txBox="1">
            <a:spLocks noGrp="1"/>
          </p:cNvSpPr>
          <p:nvPr>
            <p:ph type="subTitle" idx="7"/>
          </p:nvPr>
        </p:nvSpPr>
        <p:spPr>
          <a:xfrm>
            <a:off x="5543466" y="2905926"/>
            <a:ext cx="3193472" cy="104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  <a:endParaRPr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3" name="Google Shape;1513;p42"/>
          <p:cNvSpPr txBox="1">
            <a:spLocks noGrp="1"/>
          </p:cNvSpPr>
          <p:nvPr>
            <p:ph type="title" idx="9"/>
          </p:nvPr>
        </p:nvSpPr>
        <p:spPr>
          <a:xfrm>
            <a:off x="6841892" y="2208726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03</a:t>
            </a:r>
            <a:endParaRPr sz="2600" dirty="0"/>
          </a:p>
        </p:txBody>
      </p:sp>
      <p:sp>
        <p:nvSpPr>
          <p:cNvPr id="1517" name="Google Shape;1517;p42"/>
          <p:cNvSpPr txBox="1">
            <a:spLocks noGrp="1"/>
          </p:cNvSpPr>
          <p:nvPr>
            <p:ph type="subTitle" idx="16"/>
          </p:nvPr>
        </p:nvSpPr>
        <p:spPr>
          <a:xfrm>
            <a:off x="3182386" y="2911414"/>
            <a:ext cx="2466108" cy="894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được sử dụng </a:t>
            </a:r>
          </a:p>
        </p:txBody>
      </p:sp>
      <p:sp>
        <p:nvSpPr>
          <p:cNvPr id="1519" name="Google Shape;1519;p42"/>
          <p:cNvSpPr txBox="1">
            <a:spLocks noGrp="1"/>
          </p:cNvSpPr>
          <p:nvPr>
            <p:ph type="title" idx="18"/>
          </p:nvPr>
        </p:nvSpPr>
        <p:spPr>
          <a:xfrm>
            <a:off x="3772540" y="2208001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02</a:t>
            </a:r>
            <a:endParaRPr sz="2600" dirty="0"/>
          </a:p>
        </p:txBody>
      </p:sp>
      <p:cxnSp>
        <p:nvCxnSpPr>
          <p:cNvPr id="1522" name="Google Shape;1522;p42"/>
          <p:cNvCxnSpPr>
            <a:cxnSpLocks/>
          </p:cNvCxnSpPr>
          <p:nvPr/>
        </p:nvCxnSpPr>
        <p:spPr>
          <a:xfrm>
            <a:off x="325582" y="1029073"/>
            <a:ext cx="39901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232985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Solidity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14537" y="581044"/>
            <a:ext cx="443746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239315" y="851297"/>
            <a:ext cx="7800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high-level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Virtual Machine.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57536B8-8D5D-77A2-4376-50A03988F37C}"/>
              </a:ext>
            </a:extLst>
          </p:cNvPr>
          <p:cNvSpPr txBox="1"/>
          <p:nvPr/>
        </p:nvSpPr>
        <p:spPr>
          <a:xfrm>
            <a:off x="105966" y="1809041"/>
            <a:ext cx="7934324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Solidity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 indent="-33020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v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29" name="AutoShape 2" descr="Solidity for Creating Ethereum Smart Contracts: Why and How">
            <a:extLst>
              <a:ext uri="{FF2B5EF4-FFF2-40B4-BE49-F238E27FC236}">
                <a16:creationId xmlns:a16="http://schemas.microsoft.com/office/drawing/2014/main" id="{A249542D-FFF1-3ACD-3317-33B74D1E5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Build a Web3 App with Solidity + Ethereum Smart Contracts | Buildspace">
            <a:extLst>
              <a:ext uri="{FF2B5EF4-FFF2-40B4-BE49-F238E27FC236}">
                <a16:creationId xmlns:a16="http://schemas.microsoft.com/office/drawing/2014/main" id="{C028EFF8-C8D6-0D51-0AC7-8563CB10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00350"/>
            <a:ext cx="2578894" cy="21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84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C380564A-C07B-DFBD-37A9-EC10E6D1B825}"/>
              </a:ext>
            </a:extLst>
          </p:cNvPr>
          <p:cNvSpPr txBox="1">
            <a:spLocks/>
          </p:cNvSpPr>
          <p:nvPr/>
        </p:nvSpPr>
        <p:spPr>
          <a:xfrm>
            <a:off x="1740497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C4B03C2-E428-29C1-7FB8-66B679642E94}"/>
              </a:ext>
            </a:extLst>
          </p:cNvPr>
          <p:cNvCxnSpPr>
            <a:cxnSpLocks/>
          </p:cNvCxnSpPr>
          <p:nvPr/>
        </p:nvCxnSpPr>
        <p:spPr>
          <a:xfrm>
            <a:off x="1543050" y="572700"/>
            <a:ext cx="562213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5BFAA0-B866-99C3-F9AB-90052F9FBD7B}"/>
              </a:ext>
            </a:extLst>
          </p:cNvPr>
          <p:cNvSpPr txBox="1"/>
          <p:nvPr/>
        </p:nvSpPr>
        <p:spPr>
          <a:xfrm>
            <a:off x="293542" y="725929"/>
            <a:ext cx="78009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ERC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 Request for Comment,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Ethereum.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Smart Contract 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ERC1155, ERC721, ERC948,..Cách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ERC20, ERC 20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ERC-20.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5122" name="Picture 2" descr="ERC20 là gì? Cách sở hữu Token ERC20 an toàn">
            <a:extLst>
              <a:ext uri="{FF2B5EF4-FFF2-40B4-BE49-F238E27FC236}">
                <a16:creationId xmlns:a16="http://schemas.microsoft.com/office/drawing/2014/main" id="{37E3DA53-372C-53CD-5A4A-343F803A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0" y="2911143"/>
            <a:ext cx="3375378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ken ERC721 là gì? Tìm hiểu cách tạo và ứng dụng của token ERC721">
            <a:extLst>
              <a:ext uri="{FF2B5EF4-FFF2-40B4-BE49-F238E27FC236}">
                <a16:creationId xmlns:a16="http://schemas.microsoft.com/office/drawing/2014/main" id="{CE492751-74D8-770D-87D3-8495113E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51" y="2911143"/>
            <a:ext cx="3378311" cy="19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42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148FACF2-5297-9683-C38F-D300A37BD062}"/>
              </a:ext>
            </a:extLst>
          </p:cNvPr>
          <p:cNvSpPr txBox="1">
            <a:spLocks/>
          </p:cNvSpPr>
          <p:nvPr/>
        </p:nvSpPr>
        <p:spPr>
          <a:xfrm>
            <a:off x="254597" y="0"/>
            <a:ext cx="545581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các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chuẩn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usso One"/>
              </a:rPr>
              <a:t> ERC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FA9B96EF-B074-E3B8-C242-AB05A2B0DC5C}"/>
              </a:ext>
            </a:extLst>
          </p:cNvPr>
          <p:cNvCxnSpPr>
            <a:cxnSpLocks/>
          </p:cNvCxnSpPr>
          <p:nvPr/>
        </p:nvCxnSpPr>
        <p:spPr>
          <a:xfrm>
            <a:off x="171450" y="572700"/>
            <a:ext cx="542210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FE2576-C7A1-7B7E-D41B-05778FAE583C}"/>
              </a:ext>
            </a:extLst>
          </p:cNvPr>
          <p:cNvSpPr txBox="1"/>
          <p:nvPr/>
        </p:nvSpPr>
        <p:spPr>
          <a:xfrm>
            <a:off x="528638" y="963487"/>
            <a:ext cx="48148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lẫn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(Fungible token)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81CEF-C827-621B-0151-78C9DBD16ADE}"/>
              </a:ext>
            </a:extLst>
          </p:cNvPr>
          <p:cNvSpPr txBox="1"/>
          <p:nvPr/>
        </p:nvSpPr>
        <p:spPr>
          <a:xfrm>
            <a:off x="528637" y="3047047"/>
            <a:ext cx="2983585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lừa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Hướng dẫn phân biệt 3 chuẩn token TRC20, OMNI và ERC20">
            <a:extLst>
              <a:ext uri="{FF2B5EF4-FFF2-40B4-BE49-F238E27FC236}">
                <a16:creationId xmlns:a16="http://schemas.microsoft.com/office/drawing/2014/main" id="{83756679-1452-FFED-9E64-4F5773F8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62715"/>
            <a:ext cx="4617243" cy="30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9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814E004-AC24-33DA-33FF-25B3764C09B2}"/>
              </a:ext>
            </a:extLst>
          </p:cNvPr>
          <p:cNvSpPr txBox="1">
            <a:spLocks/>
          </p:cNvSpPr>
          <p:nvPr/>
        </p:nvSpPr>
        <p:spPr>
          <a:xfrm>
            <a:off x="1854896" y="0"/>
            <a:ext cx="883939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A272FD36-8D92-464B-FC59-ED4CC4A6FF56}"/>
              </a:ext>
            </a:extLst>
          </p:cNvPr>
          <p:cNvCxnSpPr>
            <a:cxnSpLocks/>
          </p:cNvCxnSpPr>
          <p:nvPr/>
        </p:nvCxnSpPr>
        <p:spPr>
          <a:xfrm>
            <a:off x="2071688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17C8A-311B-C91A-0368-FE1B8D71E1EF}"/>
              </a:ext>
            </a:extLst>
          </p:cNvPr>
          <p:cNvSpPr txBox="1"/>
          <p:nvPr/>
        </p:nvSpPr>
        <p:spPr>
          <a:xfrm>
            <a:off x="371475" y="885711"/>
            <a:ext cx="822245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 (Initial Decentralized Exchange Offering).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(Centralized Exchange),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(DEX).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4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112071" y="0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328863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3485DF-49D4-B93C-74AD-D5F83A12F059}"/>
              </a:ext>
            </a:extLst>
          </p:cNvPr>
          <p:cNvSpPr txBox="1"/>
          <p:nvPr/>
        </p:nvSpPr>
        <p:spPr>
          <a:xfrm>
            <a:off x="482203" y="888787"/>
            <a:ext cx="8179593" cy="214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Thanh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BA966-4EA2-2900-1DED-3E0A2FEF3E50}"/>
              </a:ext>
            </a:extLst>
          </p:cNvPr>
          <p:cNvSpPr txBox="1"/>
          <p:nvPr/>
        </p:nvSpPr>
        <p:spPr>
          <a:xfrm>
            <a:off x="482202" y="3445859"/>
            <a:ext cx="8179593" cy="103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KYC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98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2112071" y="0"/>
            <a:ext cx="41744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2328863" y="572700"/>
            <a:ext cx="36933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E04E4B-9E4D-A530-C88D-A479229F9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81" y="858202"/>
            <a:ext cx="4387501" cy="4026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198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595745" y="990600"/>
            <a:ext cx="7737764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1 -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DEX.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(TGE)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(whitelist)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0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E1EF6285-27FD-D6FA-D498-039967CAA629}"/>
              </a:ext>
            </a:extLst>
          </p:cNvPr>
          <p:cNvSpPr txBox="1">
            <a:spLocks/>
          </p:cNvSpPr>
          <p:nvPr/>
        </p:nvSpPr>
        <p:spPr>
          <a:xfrm>
            <a:off x="1614055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3F0026CD-9EDD-A039-8DA9-17260E6E1A82}"/>
              </a:ext>
            </a:extLst>
          </p:cNvPr>
          <p:cNvCxnSpPr>
            <a:cxnSpLocks/>
          </p:cNvCxnSpPr>
          <p:nvPr/>
        </p:nvCxnSpPr>
        <p:spPr>
          <a:xfrm>
            <a:off x="1981200" y="572700"/>
            <a:ext cx="46135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4907F3-96FD-152D-F7B4-F30A74C1AFD4}"/>
              </a:ext>
            </a:extLst>
          </p:cNvPr>
          <p:cNvSpPr txBox="1"/>
          <p:nvPr/>
        </p:nvSpPr>
        <p:spPr>
          <a:xfrm>
            <a:off x="787652" y="872836"/>
            <a:ext cx="7568695" cy="415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(Liquidity Pool)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token).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TGE,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2" indent="-285750">
              <a:lnSpc>
                <a:spcPct val="150000"/>
              </a:lnSpc>
              <a:buClr>
                <a:schemeClr val="accent1"/>
              </a:buClr>
              <a:buSzPts val="1600"/>
              <a:buFont typeface="Arial"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06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D0E7DA19-6651-B805-F898-E2A4B9B00F3B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59E740A4-0CC9-A91D-95A7-C653FED1E432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C6E7C2-C766-4A2A-54F0-204361CEA70B}"/>
              </a:ext>
            </a:extLst>
          </p:cNvPr>
          <p:cNvSpPr txBox="1"/>
          <p:nvPr/>
        </p:nvSpPr>
        <p:spPr>
          <a:xfrm>
            <a:off x="563879" y="1219882"/>
            <a:ext cx="4450081" cy="374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BTC, ETH,…</a:t>
            </a:r>
          </a:p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3FE27A-05F0-BF4B-397B-C9B8B67E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88" y="873301"/>
            <a:ext cx="3479173" cy="403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C7810-FFDA-CA00-C725-6C90B9178148}"/>
              </a:ext>
            </a:extLst>
          </p:cNvPr>
          <p:cNvSpPr txBox="1"/>
          <p:nvPr/>
        </p:nvSpPr>
        <p:spPr>
          <a:xfrm>
            <a:off x="289560" y="664590"/>
            <a:ext cx="3278462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(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781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iquidity Pools - Solflare AcademySolflare Academy">
            <a:extLst>
              <a:ext uri="{FF2B5EF4-FFF2-40B4-BE49-F238E27FC236}">
                <a16:creationId xmlns:a16="http://schemas.microsoft.com/office/drawing/2014/main" id="{F5CD9579-6C80-ACB4-5EAF-BBDB9894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60" y="1141095"/>
            <a:ext cx="4810760" cy="360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1295401" y="0"/>
            <a:ext cx="548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662545" y="572700"/>
            <a:ext cx="52023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B30BEA-F843-27BA-DC03-35E51F02F86F}"/>
              </a:ext>
            </a:extLst>
          </p:cNvPr>
          <p:cNvSpPr txBox="1"/>
          <p:nvPr/>
        </p:nvSpPr>
        <p:spPr>
          <a:xfrm>
            <a:off x="149316" y="723672"/>
            <a:ext cx="3962944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(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1AB5F-32E6-624A-6C3A-14ED9C96E36F}"/>
              </a:ext>
            </a:extLst>
          </p:cNvPr>
          <p:cNvSpPr txBox="1"/>
          <p:nvPr/>
        </p:nvSpPr>
        <p:spPr>
          <a:xfrm>
            <a:off x="289560" y="1377088"/>
            <a:ext cx="3637511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Liquidity pool (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(lock)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(permissionless)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indent="457200">
              <a:lnSpc>
                <a:spcPct val="150000"/>
              </a:lnSpc>
              <a:buClr>
                <a:schemeClr val="accent1"/>
              </a:buClr>
              <a:buSzPts val="1600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1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204825" y="308740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3854675" y="1246788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  <a:b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 Blockchain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681445" y="-3298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2445" y="539717"/>
            <a:ext cx="639387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CA5F0BB-DFDD-A786-CF50-C3A61A068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06" y="962837"/>
            <a:ext cx="3108026" cy="149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E65087-C39F-16C2-9108-0CE458A09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t="4564" r="2646" b="3412"/>
          <a:stretch/>
        </p:blipFill>
        <p:spPr bwMode="auto">
          <a:xfrm>
            <a:off x="444957" y="3018605"/>
            <a:ext cx="3011751" cy="18785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617C7344-4EEB-8BB5-390D-849C7443D5C5}"/>
              </a:ext>
            </a:extLst>
          </p:cNvPr>
          <p:cNvSpPr txBox="1"/>
          <p:nvPr/>
        </p:nvSpPr>
        <p:spPr>
          <a:xfrm>
            <a:off x="320268" y="748109"/>
            <a:ext cx="51730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(incentive)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Provider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5B29B-7AFF-31EE-F403-98044FE93960}"/>
              </a:ext>
            </a:extLst>
          </p:cNvPr>
          <p:cNvSpPr txBox="1"/>
          <p:nvPr/>
        </p:nvSpPr>
        <p:spPr>
          <a:xfrm>
            <a:off x="3948544" y="3395833"/>
            <a:ext cx="5117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Liquidity Pool token. LP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pool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435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8;p47">
            <a:extLst>
              <a:ext uri="{FF2B5EF4-FFF2-40B4-BE49-F238E27FC236}">
                <a16:creationId xmlns:a16="http://schemas.microsoft.com/office/drawing/2014/main" id="{8F89E36B-8E62-D293-8D01-097D97434811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3" name="Google Shape;1593;p47">
            <a:extLst>
              <a:ext uri="{FF2B5EF4-FFF2-40B4-BE49-F238E27FC236}">
                <a16:creationId xmlns:a16="http://schemas.microsoft.com/office/drawing/2014/main" id="{40545F52-97D7-BC81-9561-FBD4F44BA34A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CE1967-E4C0-9277-4B71-370618DFC378}"/>
              </a:ext>
            </a:extLst>
          </p:cNvPr>
          <p:cNvSpPr txBox="1"/>
          <p:nvPr/>
        </p:nvSpPr>
        <p:spPr>
          <a:xfrm>
            <a:off x="374074" y="729765"/>
            <a:ext cx="503612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IDO,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Polkastarter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DAO Maker,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Solstarter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BSCPad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indent="4572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hay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ươm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uperstarpad – The Best Metaverse Launchpad Is Here – Crypto Trendings">
            <a:extLst>
              <a:ext uri="{FF2B5EF4-FFF2-40B4-BE49-F238E27FC236}">
                <a16:creationId xmlns:a16="http://schemas.microsoft.com/office/drawing/2014/main" id="{CD4EBCF2-A6B7-6D87-823C-2CEEEF57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3864"/>
            <a:ext cx="3505198" cy="175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oTeX Partners with Launchzone to Release IDO Launchpad">
            <a:extLst>
              <a:ext uri="{FF2B5EF4-FFF2-40B4-BE49-F238E27FC236}">
                <a16:creationId xmlns:a16="http://schemas.microsoft.com/office/drawing/2014/main" id="{8512D630-A3A9-5DB4-DA8B-A352C27A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718367"/>
            <a:ext cx="3505198" cy="21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52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E32F24E0-EEA1-0869-D0C9-FF4F91C5CBDB}"/>
              </a:ext>
            </a:extLst>
          </p:cNvPr>
          <p:cNvSpPr txBox="1">
            <a:spLocks/>
          </p:cNvSpPr>
          <p:nvPr/>
        </p:nvSpPr>
        <p:spPr>
          <a:xfrm>
            <a:off x="1474401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89E2A4FD-0113-DEE3-4EDC-DCFB0E6CFD5E}"/>
              </a:ext>
            </a:extLst>
          </p:cNvPr>
          <p:cNvCxnSpPr>
            <a:cxnSpLocks/>
          </p:cNvCxnSpPr>
          <p:nvPr/>
        </p:nvCxnSpPr>
        <p:spPr>
          <a:xfrm>
            <a:off x="1757363" y="572700"/>
            <a:ext cx="489346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933477-E892-1F7F-24CC-DD49649BAA20}"/>
              </a:ext>
            </a:extLst>
          </p:cNvPr>
          <p:cNvSpPr txBox="1"/>
          <p:nvPr/>
        </p:nvSpPr>
        <p:spPr>
          <a:xfrm>
            <a:off x="482203" y="888787"/>
            <a:ext cx="8179593" cy="140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Ưu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Mua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6FE34-6D90-C834-EB49-2742156AE6CF}"/>
              </a:ext>
            </a:extLst>
          </p:cNvPr>
          <p:cNvSpPr txBox="1"/>
          <p:nvPr/>
        </p:nvSpPr>
        <p:spPr>
          <a:xfrm>
            <a:off x="1348911" y="2904624"/>
            <a:ext cx="7309870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Nhược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16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68;p47">
            <a:extLst>
              <a:ext uri="{FF2B5EF4-FFF2-40B4-BE49-F238E27FC236}">
                <a16:creationId xmlns:a16="http://schemas.microsoft.com/office/drawing/2014/main" id="{C3A2127C-7B6C-86A4-EE5B-E380563C41CA}"/>
              </a:ext>
            </a:extLst>
          </p:cNvPr>
          <p:cNvSpPr txBox="1">
            <a:spLocks/>
          </p:cNvSpPr>
          <p:nvPr/>
        </p:nvSpPr>
        <p:spPr>
          <a:xfrm>
            <a:off x="806136" y="-32983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</a:t>
            </a:r>
          </a:p>
        </p:txBody>
      </p:sp>
      <p:cxnSp>
        <p:nvCxnSpPr>
          <p:cNvPr id="22" name="Google Shape;1593;p47">
            <a:extLst>
              <a:ext uri="{FF2B5EF4-FFF2-40B4-BE49-F238E27FC236}">
                <a16:creationId xmlns:a16="http://schemas.microsoft.com/office/drawing/2014/main" id="{3678EB18-65EA-B130-7191-B8315655A87E}"/>
              </a:ext>
            </a:extLst>
          </p:cNvPr>
          <p:cNvCxnSpPr>
            <a:cxnSpLocks/>
          </p:cNvCxnSpPr>
          <p:nvPr/>
        </p:nvCxnSpPr>
        <p:spPr>
          <a:xfrm>
            <a:off x="1062445" y="539717"/>
            <a:ext cx="613499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B4F7A4-3B8D-61E6-4E1E-ECC3BCCC4193}"/>
              </a:ext>
            </a:extLst>
          </p:cNvPr>
          <p:cNvSpPr txBox="1"/>
          <p:nvPr/>
        </p:nvSpPr>
        <p:spPr>
          <a:xfrm>
            <a:off x="429491" y="1164961"/>
            <a:ext cx="79237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tung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Khi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crypto.</a:t>
            </a:r>
          </a:p>
          <a:p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53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9F324A7E-971D-32D2-68D4-B27DAEF71A94}"/>
              </a:ext>
            </a:extLst>
          </p:cNvPr>
          <p:cNvSpPr txBox="1">
            <a:spLocks/>
          </p:cNvSpPr>
          <p:nvPr/>
        </p:nvSpPr>
        <p:spPr>
          <a:xfrm>
            <a:off x="327747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4EC24EC2-545D-B06F-390B-A40112FA6D4E}"/>
              </a:ext>
            </a:extLst>
          </p:cNvPr>
          <p:cNvCxnSpPr>
            <a:cxnSpLocks/>
          </p:cNvCxnSpPr>
          <p:nvPr/>
        </p:nvCxnSpPr>
        <p:spPr>
          <a:xfrm>
            <a:off x="649000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13C0FA-8A20-701D-826F-F859959FE491}"/>
              </a:ext>
            </a:extLst>
          </p:cNvPr>
          <p:cNvSpPr txBox="1"/>
          <p:nvPr/>
        </p:nvSpPr>
        <p:spPr>
          <a:xfrm>
            <a:off x="327747" y="762000"/>
            <a:ext cx="7058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286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Web3.js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Foundation, bao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Object Notation </a:t>
            </a:r>
          </a:p>
          <a:p>
            <a:pPr marL="228600" indent="22860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Remote Procedure Call (JSON-RPC) .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5A2F4-6251-AC48-F2E3-51EDD8343D51}"/>
              </a:ext>
            </a:extLst>
          </p:cNvPr>
          <p:cNvSpPr txBox="1"/>
          <p:nvPr/>
        </p:nvSpPr>
        <p:spPr>
          <a:xfrm>
            <a:off x="1702589" y="3181173"/>
            <a:ext cx="2964273" cy="1525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web3js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web3-eth           - web3-net</a:t>
            </a:r>
          </a:p>
          <a:p>
            <a:pPr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web3-shh          - web3-utils</a:t>
            </a:r>
          </a:p>
          <a:p>
            <a:pPr lvl="0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web3-bzz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2C3599-9F54-3022-428B-8388DE153E17}"/>
              </a:ext>
            </a:extLst>
          </p:cNvPr>
          <p:cNvSpPr txBox="1"/>
          <p:nvPr/>
        </p:nvSpPr>
        <p:spPr>
          <a:xfrm>
            <a:off x="574965" y="2442509"/>
            <a:ext cx="6892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Web3.js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4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  <p:pic>
        <p:nvPicPr>
          <p:cNvPr id="2052" name="Picture 4" descr="Web3 CoinNET - Bitcoin Haberleri, Blockchain ve Kripto Para Haberleri">
            <a:extLst>
              <a:ext uri="{FF2B5EF4-FFF2-40B4-BE49-F238E27FC236}">
                <a16:creationId xmlns:a16="http://schemas.microsoft.com/office/drawing/2014/main" id="{17ABEDD2-F3E1-7463-4C40-8CAAEE71D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3"/>
          <a:stretch/>
        </p:blipFill>
        <p:spPr bwMode="auto">
          <a:xfrm>
            <a:off x="4772639" y="2974897"/>
            <a:ext cx="4103532" cy="18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25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291920" y="875137"/>
            <a:ext cx="44015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Web3-eth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_web3.eth.getBalance_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</a:p>
          <a:p>
            <a:pPr lvl="0"/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_web3.eth.signTransaction_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Tx/>
              <a:buChar char="-"/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_web3.eth.sendSignedTransaction_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5015346" y="875137"/>
            <a:ext cx="39581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Web3-shh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web3-shh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Whisper. 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_web3.shh.post_post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_web3.shh.subscribe_Tạo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algn="just"/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tin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Whisper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9E254-735F-B887-7D2F-D0BA4ABB82F5}"/>
              </a:ext>
            </a:extLst>
          </p:cNvPr>
          <p:cNvSpPr txBox="1"/>
          <p:nvPr/>
        </p:nvSpPr>
        <p:spPr>
          <a:xfrm>
            <a:off x="921327" y="4443981"/>
            <a:ext cx="7301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Whisper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Google Shape;1593;p47">
            <a:extLst>
              <a:ext uri="{FF2B5EF4-FFF2-40B4-BE49-F238E27FC236}">
                <a16:creationId xmlns:a16="http://schemas.microsoft.com/office/drawing/2014/main" id="{5B9141B1-FE8F-A6A3-1466-A3B354F2BBBF}"/>
              </a:ext>
            </a:extLst>
          </p:cNvPr>
          <p:cNvCxnSpPr>
            <a:cxnSpLocks/>
          </p:cNvCxnSpPr>
          <p:nvPr/>
        </p:nvCxnSpPr>
        <p:spPr>
          <a:xfrm>
            <a:off x="0" y="4344769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4795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0425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363808" y="572700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B6FE3-CA68-8B3C-3186-C0B6525DAE37}"/>
              </a:ext>
            </a:extLst>
          </p:cNvPr>
          <p:cNvSpPr txBox="1"/>
          <p:nvPr/>
        </p:nvSpPr>
        <p:spPr>
          <a:xfrm>
            <a:off x="170476" y="750446"/>
            <a:ext cx="4401523" cy="300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Web3-bzz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- 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Swarm. </a:t>
            </a:r>
          </a:p>
          <a:p>
            <a:pPr lvl="0" algn="just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_web3.bzz.upload_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</a:p>
          <a:p>
            <a:pPr lvl="0" algn="just"/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_Web3.bzz.download_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Swarm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F6504-534F-64A7-A4BA-D3152CD6E544}"/>
              </a:ext>
            </a:extLst>
          </p:cNvPr>
          <p:cNvSpPr txBox="1"/>
          <p:nvPr/>
        </p:nvSpPr>
        <p:spPr>
          <a:xfrm>
            <a:off x="5015346" y="750446"/>
            <a:ext cx="3958178" cy="39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Web3-net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Cho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Ethereum.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node. </a:t>
            </a:r>
          </a:p>
          <a:p>
            <a:pPr lvl="0"/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net.getID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- web3. *.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net.getPeerCount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34A8B-07A9-3809-9D72-8AA8F2E9B64F}"/>
              </a:ext>
            </a:extLst>
          </p:cNvPr>
          <p:cNvSpPr txBox="1"/>
          <p:nvPr/>
        </p:nvSpPr>
        <p:spPr>
          <a:xfrm>
            <a:off x="406003" y="4445688"/>
            <a:ext cx="820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93;p47">
            <a:extLst>
              <a:ext uri="{FF2B5EF4-FFF2-40B4-BE49-F238E27FC236}">
                <a16:creationId xmlns:a16="http://schemas.microsoft.com/office/drawing/2014/main" id="{A894CDFA-3BC3-45CA-70D5-D44F059A8D2F}"/>
              </a:ext>
            </a:extLst>
          </p:cNvPr>
          <p:cNvCxnSpPr>
            <a:cxnSpLocks/>
          </p:cNvCxnSpPr>
          <p:nvPr/>
        </p:nvCxnSpPr>
        <p:spPr>
          <a:xfrm>
            <a:off x="0" y="4393054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79896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568;p47">
            <a:extLst>
              <a:ext uri="{FF2B5EF4-FFF2-40B4-BE49-F238E27FC236}">
                <a16:creationId xmlns:a16="http://schemas.microsoft.com/office/drawing/2014/main" id="{35306355-E217-AFAD-5938-55FE50A25C3F}"/>
              </a:ext>
            </a:extLst>
          </p:cNvPr>
          <p:cNvSpPr txBox="1">
            <a:spLocks/>
          </p:cNvSpPr>
          <p:nvPr/>
        </p:nvSpPr>
        <p:spPr>
          <a:xfrm>
            <a:off x="1042555" y="-6927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Web3</a:t>
            </a:r>
          </a:p>
        </p:txBody>
      </p:sp>
      <p:cxnSp>
        <p:nvCxnSpPr>
          <p:cNvPr id="10" name="Google Shape;1593;p47">
            <a:extLst>
              <a:ext uri="{FF2B5EF4-FFF2-40B4-BE49-F238E27FC236}">
                <a16:creationId xmlns:a16="http://schemas.microsoft.com/office/drawing/2014/main" id="{7D1C7981-F181-43E1-359B-A8058EF2CFC0}"/>
              </a:ext>
            </a:extLst>
          </p:cNvPr>
          <p:cNvCxnSpPr>
            <a:cxnSpLocks/>
          </p:cNvCxnSpPr>
          <p:nvPr/>
        </p:nvCxnSpPr>
        <p:spPr>
          <a:xfrm>
            <a:off x="1363808" y="565773"/>
            <a:ext cx="581414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D0DAF1-FA1C-7091-924B-A1E90B1222E9}"/>
              </a:ext>
            </a:extLst>
          </p:cNvPr>
          <p:cNvSpPr txBox="1"/>
          <p:nvPr/>
        </p:nvSpPr>
        <p:spPr>
          <a:xfrm>
            <a:off x="367145" y="858918"/>
            <a:ext cx="4343401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Web3-utils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mô-đun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web3.js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Web3-utils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66CB1-275E-0567-B784-D389FC6DC642}"/>
              </a:ext>
            </a:extLst>
          </p:cNvPr>
          <p:cNvSpPr txBox="1"/>
          <p:nvPr/>
        </p:nvSpPr>
        <p:spPr>
          <a:xfrm>
            <a:off x="5167744" y="858918"/>
            <a:ext cx="31172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_web3.utils.toWei_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ether sang Wei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_web3.utils.hexToNumberString_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_web3.utils.isAddress,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Ethereum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GB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8721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15368" y="3377913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071768" y="1130633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launchpad </a:t>
            </a: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292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4E3B5868-BC46-65C1-B444-5F12A6D081CE}"/>
              </a:ext>
            </a:extLst>
          </p:cNvPr>
          <p:cNvSpPr txBox="1">
            <a:spLocks/>
          </p:cNvSpPr>
          <p:nvPr/>
        </p:nvSpPr>
        <p:spPr>
          <a:xfrm>
            <a:off x="1208810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12287B5F-F15A-45A7-0784-0FC9222E0DB0}"/>
              </a:ext>
            </a:extLst>
          </p:cNvPr>
          <p:cNvCxnSpPr>
            <a:cxnSpLocks/>
          </p:cNvCxnSpPr>
          <p:nvPr/>
        </p:nvCxnSpPr>
        <p:spPr>
          <a:xfrm>
            <a:off x="1461655" y="572700"/>
            <a:ext cx="559030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10.png">
            <a:extLst>
              <a:ext uri="{FF2B5EF4-FFF2-40B4-BE49-F238E27FC236}">
                <a16:creationId xmlns:a16="http://schemas.microsoft.com/office/drawing/2014/main" id="{8579CB45-145F-B94D-D3F3-F455D635A73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24745" y="1199772"/>
            <a:ext cx="4796379" cy="3294042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F378A-C8D9-2A7D-4B60-94DF96938C1C}"/>
              </a:ext>
            </a:extLst>
          </p:cNvPr>
          <p:cNvSpPr txBox="1"/>
          <p:nvPr/>
        </p:nvSpPr>
        <p:spPr>
          <a:xfrm>
            <a:off x="322876" y="1015522"/>
            <a:ext cx="35702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Trong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đề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tài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này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em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sẽ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sử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dụng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Ganache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dựng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một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mạng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Blockchain private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lưu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trữ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các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Smart Contracts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cũng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như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theo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các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thông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tin,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cấu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trúc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đã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đề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ra.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</a:p>
          <a:p>
            <a:pPr indent="457200"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- 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Sử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dụng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Truffle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deploy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và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Hardhat </a:t>
            </a: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để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verify</a:t>
            </a:r>
          </a:p>
          <a:p>
            <a:pPr>
              <a:lnSpc>
                <a:spcPct val="150000"/>
              </a:lnSpc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 </a:t>
            </a:r>
          </a:p>
          <a:p>
            <a:endParaRPr lang="en-US" sz="1600" b="1" kern="150" dirty="0">
              <a:solidFill>
                <a:schemeClr val="bg2"/>
              </a:solidFill>
              <a:latin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1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4341582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7650" y="993705"/>
            <a:ext cx="4650582" cy="386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niệm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cuốn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sổ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cái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hay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hệ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sở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phép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(block).</a:t>
            </a: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Đặc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điểm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làm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giả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phá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hủy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biến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-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bảo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mật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Tính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minh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bạch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Truy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xuất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nguồn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gốc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tức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thì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127000" lvl="6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          </a:t>
            </a:r>
            <a:r>
              <a:rPr lang="en-US" sz="1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-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Tương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thể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tự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	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hóa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qua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SmartContract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360217" y="1517009"/>
            <a:ext cx="4113703" cy="2387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PoolModifier.sol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Smart Contract).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20.png">
            <a:extLst>
              <a:ext uri="{FF2B5EF4-FFF2-40B4-BE49-F238E27FC236}">
                <a16:creationId xmlns:a16="http://schemas.microsoft.com/office/drawing/2014/main" id="{6196224F-AD27-45C5-8BF0-C70C4DC08639}"/>
              </a:ext>
            </a:extLst>
          </p:cNvPr>
          <p:cNvPicPr/>
          <p:nvPr/>
        </p:nvPicPr>
        <p:blipFill>
          <a:blip r:embed="rId2"/>
          <a:srcRect b="6304"/>
          <a:stretch>
            <a:fillRect/>
          </a:stretch>
        </p:blipFill>
        <p:spPr>
          <a:xfrm>
            <a:off x="4670082" y="887960"/>
            <a:ext cx="4113703" cy="39680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19745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360218" y="1517009"/>
            <a:ext cx="3685310" cy="182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IDO.sol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</a:t>
            </a: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algn="just">
              <a:spcBef>
                <a:spcPts val="1400"/>
              </a:spcBef>
              <a:spcAft>
                <a:spcPts val="1400"/>
              </a:spcAft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Struct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24.png">
            <a:extLst>
              <a:ext uri="{FF2B5EF4-FFF2-40B4-BE49-F238E27FC236}">
                <a16:creationId xmlns:a16="http://schemas.microsoft.com/office/drawing/2014/main" id="{8A5EFC21-3C9E-AD0A-F5FA-7E4970A43A38}"/>
              </a:ext>
            </a:extLst>
          </p:cNvPr>
          <p:cNvPicPr/>
          <p:nvPr/>
        </p:nvPicPr>
        <p:blipFill rotWithShape="1">
          <a:blip r:embed="rId2"/>
          <a:srcRect r="20789"/>
          <a:stretch/>
        </p:blipFill>
        <p:spPr>
          <a:xfrm>
            <a:off x="4405745" y="970946"/>
            <a:ext cx="4315691" cy="38088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77180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159325" y="1747486"/>
            <a:ext cx="3823855" cy="164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CreateERC20.sol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 marL="412750" indent="-285750"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ERC20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2750" indent="-285750"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19.png">
            <a:extLst>
              <a:ext uri="{FF2B5EF4-FFF2-40B4-BE49-F238E27FC236}">
                <a16:creationId xmlns:a16="http://schemas.microsoft.com/office/drawing/2014/main" id="{AC482C46-C977-028C-52AC-C7D7B9D0E3C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60273" y="851393"/>
            <a:ext cx="4461596" cy="39977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57300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67A0FFA-5AF4-34B8-92EA-E981BDC8FB9A}"/>
              </a:ext>
            </a:extLst>
          </p:cNvPr>
          <p:cNvSpPr txBox="1"/>
          <p:nvPr/>
        </p:nvSpPr>
        <p:spPr>
          <a:xfrm>
            <a:off x="429490" y="862608"/>
            <a:ext cx="3969328" cy="398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function: 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Mua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IDO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calculateRateIdo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63AB3-C982-F341-0268-FAE531E5CC4D}"/>
              </a:ext>
            </a:extLst>
          </p:cNvPr>
          <p:cNvSpPr txBox="1"/>
          <p:nvPr/>
        </p:nvSpPr>
        <p:spPr>
          <a:xfrm>
            <a:off x="4890657" y="862608"/>
            <a:ext cx="4073236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isIDOEnded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getTotalIDO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80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21.png">
            <a:extLst>
              <a:ext uri="{FF2B5EF4-FFF2-40B4-BE49-F238E27FC236}">
                <a16:creationId xmlns:a16="http://schemas.microsoft.com/office/drawing/2014/main" id="{EB62B969-2007-6B2A-43A6-5211928D4D7B}"/>
              </a:ext>
            </a:extLst>
          </p:cNvPr>
          <p:cNvPicPr/>
          <p:nvPr/>
        </p:nvPicPr>
        <p:blipFill rotWithShape="1">
          <a:blip r:embed="rId2"/>
          <a:srcRect r="8306"/>
          <a:stretch/>
        </p:blipFill>
        <p:spPr>
          <a:xfrm>
            <a:off x="4572000" y="936552"/>
            <a:ext cx="4162211" cy="3942625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500925" y="1193927"/>
            <a:ext cx="3478143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C0FE3-63DB-4570-4937-924ED4DBF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" r="15212"/>
          <a:stretch/>
        </p:blipFill>
        <p:spPr>
          <a:xfrm>
            <a:off x="358050" y="2965567"/>
            <a:ext cx="3873509" cy="160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66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283799" y="1258854"/>
            <a:ext cx="3478143" cy="275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Mua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claimLeftIdo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600" kern="1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30.png">
            <a:extLst>
              <a:ext uri="{FF2B5EF4-FFF2-40B4-BE49-F238E27FC236}">
                <a16:creationId xmlns:a16="http://schemas.microsoft.com/office/drawing/2014/main" id="{81E9D214-0904-B635-6137-6A3E4B72BB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22006" y="897585"/>
            <a:ext cx="3871047" cy="3903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6598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68;p47">
            <a:extLst>
              <a:ext uri="{FF2B5EF4-FFF2-40B4-BE49-F238E27FC236}">
                <a16:creationId xmlns:a16="http://schemas.microsoft.com/office/drawing/2014/main" id="{128FB53B-7CA8-CAB7-7363-A6D4EED13B14}"/>
              </a:ext>
            </a:extLst>
          </p:cNvPr>
          <p:cNvSpPr txBox="1">
            <a:spLocks/>
          </p:cNvSpPr>
          <p:nvPr/>
        </p:nvSpPr>
        <p:spPr>
          <a:xfrm>
            <a:off x="1461655" y="0"/>
            <a:ext cx="705889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Smart Contract</a:t>
            </a:r>
          </a:p>
        </p:txBody>
      </p:sp>
      <p:cxnSp>
        <p:nvCxnSpPr>
          <p:cNvPr id="4" name="Google Shape;1593;p47">
            <a:extLst>
              <a:ext uri="{FF2B5EF4-FFF2-40B4-BE49-F238E27FC236}">
                <a16:creationId xmlns:a16="http://schemas.microsoft.com/office/drawing/2014/main" id="{A8BE2262-ECCE-5DAE-F479-49A4465C357E}"/>
              </a:ext>
            </a:extLst>
          </p:cNvPr>
          <p:cNvCxnSpPr>
            <a:cxnSpLocks/>
          </p:cNvCxnSpPr>
          <p:nvPr/>
        </p:nvCxnSpPr>
        <p:spPr>
          <a:xfrm>
            <a:off x="1697182" y="572700"/>
            <a:ext cx="512618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B9FB02-FCD3-0CCA-281D-5DE24C7E1556}"/>
              </a:ext>
            </a:extLst>
          </p:cNvPr>
          <p:cNvSpPr txBox="1"/>
          <p:nvPr/>
        </p:nvSpPr>
        <p:spPr>
          <a:xfrm>
            <a:off x="283799" y="967841"/>
            <a:ext cx="379636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kern="150" dirty="0" err="1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Pool.sol</a:t>
            </a:r>
            <a:r>
              <a:rPr lang="en-US" sz="1600" b="1" kern="150" dirty="0">
                <a:solidFill>
                  <a:schemeClr val="bg2"/>
                </a:solidFill>
                <a:latin typeface="Times New Roman" panose="02020603050405020304" pitchFamily="18" charset="0"/>
                <a:cs typeface="Mangal" panose="02040503050203030202" pitchFamily="18" charset="0"/>
                <a:sym typeface="Catamaran"/>
              </a:rPr>
              <a:t>:</a:t>
            </a:r>
            <a:endParaRPr lang="en-US" sz="1600" b="1" kern="15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  <a:sym typeface="Catamaran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calculateRateIdo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isIDOEnded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getLeftIDO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token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getTotalIDO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IDO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Liberation Serif"/>
              <a:cs typeface="Times New Roman" panose="02020603050405020304" pitchFamily="18" charset="0"/>
            </a:endParaRPr>
          </a:p>
        </p:txBody>
      </p:sp>
      <p:pic>
        <p:nvPicPr>
          <p:cNvPr id="5" name="image27.png">
            <a:extLst>
              <a:ext uri="{FF2B5EF4-FFF2-40B4-BE49-F238E27FC236}">
                <a16:creationId xmlns:a16="http://schemas.microsoft.com/office/drawing/2014/main" id="{C4C726E8-0E27-A383-9A2D-21368A1898A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67200" y="967841"/>
            <a:ext cx="4399035" cy="37357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58583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67"/>
          <p:cNvSpPr/>
          <p:nvPr/>
        </p:nvSpPr>
        <p:spPr>
          <a:xfrm>
            <a:off x="4111982" y="3482287"/>
            <a:ext cx="3774417" cy="8234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67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576" name="Google Shape;3576;p67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quocanhnguyen199@gmail.com</a:t>
            </a:r>
            <a:endParaRPr dirty="0"/>
          </a:p>
        </p:txBody>
      </p:sp>
      <p:sp>
        <p:nvSpPr>
          <p:cNvPr id="3578" name="Google Shape;3578;p67"/>
          <p:cNvSpPr/>
          <p:nvPr/>
        </p:nvSpPr>
        <p:spPr>
          <a:xfrm>
            <a:off x="4435834" y="3572983"/>
            <a:ext cx="596063" cy="587533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9" name="Google Shape;3579;p67"/>
          <p:cNvGrpSpPr/>
          <p:nvPr/>
        </p:nvGrpSpPr>
        <p:grpSpPr>
          <a:xfrm>
            <a:off x="5169107" y="3575097"/>
            <a:ext cx="596700" cy="586907"/>
            <a:chOff x="3303268" y="3817349"/>
            <a:chExt cx="346056" cy="345674"/>
          </a:xfrm>
        </p:grpSpPr>
        <p:sp>
          <p:nvSpPr>
            <p:cNvPr id="3580" name="Google Shape;3580;p67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67"/>
          <p:cNvGrpSpPr/>
          <p:nvPr/>
        </p:nvGrpSpPr>
        <p:grpSpPr>
          <a:xfrm>
            <a:off x="5965925" y="3585605"/>
            <a:ext cx="596700" cy="586907"/>
            <a:chOff x="3752358" y="3817349"/>
            <a:chExt cx="346056" cy="345674"/>
          </a:xfrm>
        </p:grpSpPr>
        <p:sp>
          <p:nvSpPr>
            <p:cNvPr id="3585" name="Google Shape;3585;p67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9" name="Google Shape;3589;p67"/>
          <p:cNvGrpSpPr/>
          <p:nvPr/>
        </p:nvGrpSpPr>
        <p:grpSpPr>
          <a:xfrm>
            <a:off x="6762743" y="3573366"/>
            <a:ext cx="596645" cy="586907"/>
            <a:chOff x="4201447" y="3817349"/>
            <a:chExt cx="346024" cy="345674"/>
          </a:xfrm>
        </p:grpSpPr>
        <p:sp>
          <p:nvSpPr>
            <p:cNvPr id="3590" name="Google Shape;3590;p67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7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2" name="Google Shape;3592;p67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408781" y="1866589"/>
            <a:ext cx="2032223" cy="243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13552" flipH="1">
            <a:off x="2048918" y="631668"/>
            <a:ext cx="1420853" cy="243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44;p45">
            <a:extLst>
              <a:ext uri="{FF2B5EF4-FFF2-40B4-BE49-F238E27FC236}">
                <a16:creationId xmlns:a16="http://schemas.microsoft.com/office/drawing/2014/main" id="{13EA2EB2-375A-98B3-7FA9-9A9FDE880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8090" y="0"/>
            <a:ext cx="4647832" cy="5233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47;p45">
            <a:extLst>
              <a:ext uri="{FF2B5EF4-FFF2-40B4-BE49-F238E27FC236}">
                <a16:creationId xmlns:a16="http://schemas.microsoft.com/office/drawing/2014/main" id="{0668DBF2-D3C7-8BB3-9464-24F985BA61E2}"/>
              </a:ext>
            </a:extLst>
          </p:cNvPr>
          <p:cNvCxnSpPr>
            <a:cxnSpLocks/>
          </p:cNvCxnSpPr>
          <p:nvPr/>
        </p:nvCxnSpPr>
        <p:spPr>
          <a:xfrm>
            <a:off x="3505384" y="547243"/>
            <a:ext cx="224313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8EEBE0-5303-1533-B2E3-AAFC73154855}"/>
              </a:ext>
            </a:extLst>
          </p:cNvPr>
          <p:cNvSpPr txBox="1"/>
          <p:nvPr/>
        </p:nvSpPr>
        <p:spPr>
          <a:xfrm>
            <a:off x="4714875" y="976011"/>
            <a:ext cx="40505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tin Block (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khối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)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Data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Hash</a:t>
            </a:r>
          </a:p>
          <a:p>
            <a:pPr marL="412750" indent="-285750">
              <a:lnSpc>
                <a:spcPct val="150000"/>
              </a:lnSpc>
              <a:buClr>
                <a:schemeClr val="accent1"/>
              </a:buClr>
              <a:buSzPts val="1600"/>
              <a:buFontTx/>
              <a:buChar char="-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Hash of previous block</a:t>
            </a:r>
          </a:p>
          <a:p>
            <a:pPr marL="127000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3BB75-6B81-37B3-0A66-F94F25C6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9" y="886881"/>
            <a:ext cx="2966516" cy="15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39FFF-D432-5D42-BD39-82F20E6B1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t="15474" r="8006" b="16865"/>
          <a:stretch/>
        </p:blipFill>
        <p:spPr bwMode="auto">
          <a:xfrm>
            <a:off x="150019" y="3361759"/>
            <a:ext cx="4029076" cy="13717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DBF727-40FF-A282-DD66-93CADEC03688}"/>
              </a:ext>
            </a:extLst>
          </p:cNvPr>
          <p:cNvSpPr txBox="1"/>
          <p:nvPr/>
        </p:nvSpPr>
        <p:spPr>
          <a:xfrm>
            <a:off x="4622006" y="2953042"/>
            <a:ext cx="4371975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sz="1600" kern="150" dirty="0">
                <a:solidFill>
                  <a:schemeClr val="accent3"/>
                </a:solidFill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-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ta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truy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cập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trước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đó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khối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tiếp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theo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chuỗi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kết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Vì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vậy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,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cơ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liệu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lưu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trữ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sử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đẩy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đủ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xóa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tất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cả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giao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thực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hiện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từ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lần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đầu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tiên</a:t>
            </a:r>
            <a:r>
              <a:rPr lang="en-US" sz="16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68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63113" y="67675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7650" y="993705"/>
            <a:ext cx="46505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Phân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loại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	Public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và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Private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Arial"/>
              <a:buChar char="●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Cơ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chế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hoạt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động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: 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Blockchain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 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Khi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127000" lvl="1">
              <a:lnSpc>
                <a:spcPct val="150000"/>
              </a:lnSpc>
              <a:buClr>
                <a:schemeClr val="accen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hệt</a:t>
            </a: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lvl="1">
              <a:buClr>
                <a:schemeClr val="accent1"/>
              </a:buClr>
              <a:buSzPts val="1600"/>
            </a:pPr>
            <a:endParaRPr lang="en-US" sz="16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1808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4457088" y="21259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pic>
        <p:nvPicPr>
          <p:cNvPr id="1546" name="Google Shape;1546;p45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45"/>
          <p:cNvCxnSpPr/>
          <p:nvPr/>
        </p:nvCxnSpPr>
        <p:spPr>
          <a:xfrm>
            <a:off x="5170256" y="619609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48" name="Google Shape;1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D7CA9-ACBF-C22C-E21D-DA65D0E47986}"/>
              </a:ext>
            </a:extLst>
          </p:cNvPr>
          <p:cNvSpPr txBox="1"/>
          <p:nvPr/>
        </p:nvSpPr>
        <p:spPr>
          <a:xfrm>
            <a:off x="4052397" y="741826"/>
            <a:ext cx="4650582" cy="4526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3020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Clr>
                <a:schemeClr val="accent1"/>
              </a:buClr>
              <a:buSzPts val="1600"/>
              <a:buFont typeface="Wingdings" panose="05000000000000000000" pitchFamily="2" charset="2"/>
              <a:buChar char="v"/>
            </a:pP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Ứng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dụng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thực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tiễn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của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công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nghệ</a:t>
            </a:r>
            <a:r>
              <a:rPr lang="en-US" sz="1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tamaran"/>
              </a:rPr>
              <a:t> Blockchain</a:t>
            </a:r>
            <a:b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</a:br>
            <a:r>
              <a:rPr lang="en-US" sz="1800" kern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 </a:t>
            </a:r>
            <a:r>
              <a:rPr lang="en-US" sz="18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-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Chế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tạo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(Manufacturing)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Dịch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vụ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tài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chính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(Financial Services)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Nghệ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thuật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&amp;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Giải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trí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(Art &amp; Recreation)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Chăm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sóc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sức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khỏe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(Healthcare)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Bảo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hiểm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(Insurance)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Bán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lẻ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(Retail)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Khu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vực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công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(Public Sector)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Bất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động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sản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(Property)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Nông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nghiệp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(Agricultural)</a:t>
            </a:r>
            <a:b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 - 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Khai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US" sz="1600" kern="150" dirty="0" err="1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thác</a:t>
            </a:r>
            <a:r>
              <a:rPr lang="en-US" sz="1600" kern="150" dirty="0">
                <a:solidFill>
                  <a:schemeClr val="tx1"/>
                </a:solidFill>
                <a:latin typeface="Times New Roman" panose="02020603050405020304" pitchFamily="18" charset="0"/>
                <a:cs typeface="Mangal" panose="02040503050203030202" pitchFamily="18" charset="0"/>
              </a:rPr>
              <a:t> (Mining)</a:t>
            </a:r>
            <a:br>
              <a:rPr lang="en-US" sz="1600" kern="150" dirty="0">
                <a:latin typeface="Times New Roman" panose="02020603050405020304" pitchFamily="18" charset="0"/>
                <a:cs typeface="Mangal" panose="02040503050203030202" pitchFamily="18" charset="0"/>
              </a:rPr>
            </a:br>
            <a:endParaRPr lang="en-US" sz="1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6708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43"/>
          <p:cNvSpPr/>
          <p:nvPr/>
        </p:nvSpPr>
        <p:spPr>
          <a:xfrm>
            <a:off x="4315368" y="3294381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3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3"/>
          <p:cNvSpPr txBox="1">
            <a:spLocks noGrp="1"/>
          </p:cNvSpPr>
          <p:nvPr>
            <p:ph type="title"/>
          </p:nvPr>
        </p:nvSpPr>
        <p:spPr>
          <a:xfrm>
            <a:off x="4147919" y="12553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4200"/>
            </a:pPr>
            <a:r>
              <a:rPr lang="en" sz="4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khái niệm được sử dụng</a:t>
            </a:r>
            <a:endParaRPr sz="48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1" name="Google Shape;1531;p43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47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46"/>
          <p:cNvPicPr preferRelativeResize="0"/>
          <p:nvPr/>
        </p:nvPicPr>
        <p:blipFill rotWithShape="1">
          <a:blip r:embed="rId3">
            <a:alphaModFix/>
          </a:blip>
          <a:srcRect t="2171" b="2171"/>
          <a:stretch/>
        </p:blipFill>
        <p:spPr>
          <a:xfrm>
            <a:off x="5265707" y="531249"/>
            <a:ext cx="4119975" cy="40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6"/>
          <p:cNvSpPr txBox="1">
            <a:spLocks noGrp="1"/>
          </p:cNvSpPr>
          <p:nvPr>
            <p:ph type="title"/>
          </p:nvPr>
        </p:nvSpPr>
        <p:spPr>
          <a:xfrm>
            <a:off x="334606" y="0"/>
            <a:ext cx="4045200" cy="687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về Token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5" name="Google Shape;1555;p46"/>
          <p:cNvSpPr txBox="1">
            <a:spLocks noGrp="1"/>
          </p:cNvSpPr>
          <p:nvPr>
            <p:ph type="subTitle" idx="1"/>
          </p:nvPr>
        </p:nvSpPr>
        <p:spPr>
          <a:xfrm>
            <a:off x="482240" y="814388"/>
            <a:ext cx="4186925" cy="3879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</a:pPr>
            <a:r>
              <a:rPr lang="en-US" sz="1800" b="1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Token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 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loại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tài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sản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điện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tử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hành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và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hoạt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động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sẵn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nhờ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tạo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các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Smart Contract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sở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hữu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Blockchain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riêng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 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Phổ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biến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nhất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phải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kể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đến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Ethereum.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Mã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báo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Token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xây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trên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nền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tảng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Ethereum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thông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thường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sẽ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là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chuẩn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ERC-20. Token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có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thể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được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sử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dụng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như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một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phương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thức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thanh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toán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trong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hệ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sinh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thái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của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dự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 </a:t>
            </a:r>
            <a:r>
              <a:rPr lang="en-US" sz="1800" kern="150" dirty="0" err="1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án</a:t>
            </a:r>
            <a:r>
              <a:rPr lang="en-US" sz="1800" kern="150" dirty="0">
                <a:effectLst/>
                <a:latin typeface="Times New Roman" panose="02020603050405020304" pitchFamily="18" charset="0"/>
                <a:ea typeface="Noto Sans CJK SC"/>
                <a:cs typeface="Mangal" panose="02040503050203030202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</p:txBody>
      </p:sp>
      <p:cxnSp>
        <p:nvCxnSpPr>
          <p:cNvPr id="1556" name="Google Shape;1556;p46"/>
          <p:cNvCxnSpPr>
            <a:cxnSpLocks/>
          </p:cNvCxnSpPr>
          <p:nvPr/>
        </p:nvCxnSpPr>
        <p:spPr>
          <a:xfrm flipV="1">
            <a:off x="778669" y="687581"/>
            <a:ext cx="3214687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3946</Words>
  <Application>Microsoft Office PowerPoint</Application>
  <PresentationFormat>On-screen Show (16:9)</PresentationFormat>
  <Paragraphs>338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Catamaran</vt:lpstr>
      <vt:lpstr>Unna</vt:lpstr>
      <vt:lpstr>Catamaran Medium</vt:lpstr>
      <vt:lpstr>Arial</vt:lpstr>
      <vt:lpstr>Catamaran SemiBold</vt:lpstr>
      <vt:lpstr>Russo One</vt:lpstr>
      <vt:lpstr>Raleway Medium</vt:lpstr>
      <vt:lpstr>Wingdings</vt:lpstr>
      <vt:lpstr>Times New Roman</vt:lpstr>
      <vt:lpstr>Crypto Mining Project Proposal by Slidesgo</vt:lpstr>
      <vt:lpstr>Nghiên cứu, xây dựng  hệ thống launchpad  trên nền tảng  Ethereum</vt:lpstr>
      <vt:lpstr>01</vt:lpstr>
      <vt:lpstr>Tổng quan  về Blockchain</vt:lpstr>
      <vt:lpstr>Blockchain</vt:lpstr>
      <vt:lpstr>Blockchain</vt:lpstr>
      <vt:lpstr>Blockchain</vt:lpstr>
      <vt:lpstr>Blockchain</vt:lpstr>
      <vt:lpstr>Các khái niệm được sử dụng</vt:lpstr>
      <vt:lpstr>Giới thiệu về Token</vt:lpstr>
      <vt:lpstr>Giới thiệu Dapps (ứng dụng phi tập trung)</vt:lpstr>
      <vt:lpstr>PowerPoint Presentation</vt:lpstr>
      <vt:lpstr>Giới thiệu DEX (sàn giao dịch phi tập trung)</vt:lpstr>
      <vt:lpstr>Giới thiệu DEX (sàn giao dịch phi tập trung)</vt:lpstr>
      <vt:lpstr>Giới thiệu DeFi ( Decentralized Finance )</vt:lpstr>
      <vt:lpstr>PowerPoint Presentation</vt:lpstr>
      <vt:lpstr>PowerPoint Presentation</vt:lpstr>
      <vt:lpstr>Giới thiệu về Ethereum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 hệ thống launchpad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Management Project Proposal</dc:title>
  <dc:creator>Long</dc:creator>
  <cp:lastModifiedBy>Long</cp:lastModifiedBy>
  <cp:revision>38</cp:revision>
  <dcterms:modified xsi:type="dcterms:W3CDTF">2022-09-01T18:40:47Z</dcterms:modified>
</cp:coreProperties>
</file>